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2" r:id="rId3"/>
    <p:sldId id="274" r:id="rId4"/>
    <p:sldId id="275" r:id="rId5"/>
    <p:sldId id="276" r:id="rId6"/>
    <p:sldId id="278" r:id="rId7"/>
    <p:sldId id="279" r:id="rId8"/>
    <p:sldId id="280" r:id="rId9"/>
    <p:sldId id="302" r:id="rId10"/>
    <p:sldId id="282" r:id="rId11"/>
    <p:sldId id="283" r:id="rId12"/>
    <p:sldId id="28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in Williams" initials="KW" lastIdx="1" clrIdx="0">
    <p:extLst>
      <p:ext uri="{19B8F6BF-5375-455C-9EA6-DF929625EA0E}">
        <p15:presenceInfo xmlns:p15="http://schemas.microsoft.com/office/powerpoint/2012/main" xmlns="" userId="a118fe8abea6fac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41" autoAdjust="0"/>
    <p:restoredTop sz="94660"/>
  </p:normalViewPr>
  <p:slideViewPr>
    <p:cSldViewPr>
      <p:cViewPr varScale="1">
        <p:scale>
          <a:sx n="79" d="100"/>
          <a:sy n="79" d="100"/>
        </p:scale>
        <p:origin x="-51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57A79-E4E6-43E5-9658-F55BE43FBF0C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02424-26DD-485B-BB6C-7A4B0232C0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2421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0BE9B-E81A-4676-AF78-0993CDD86B59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224D2-BA95-4C6F-9BF8-1FB3DB9EAF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5074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662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28600" y="6400800"/>
            <a:ext cx="4213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Administrative Law – Professor David Thaw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713771" y="6414247"/>
            <a:ext cx="166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7</a:t>
            </a:r>
            <a:r>
              <a:rPr lang="en-US" baseline="0" dirty="0" smtClean="0"/>
              <a:t> </a:t>
            </a:r>
            <a:r>
              <a:rPr lang="en-US" dirty="0" smtClean="0"/>
              <a:t>Lecture 2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543800" y="6414247"/>
            <a:ext cx="958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</a:t>
            </a:r>
            <a:fld id="{BA3C8DCA-E73E-49BA-A695-C076FA16BE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Administrative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Part </a:t>
            </a:r>
            <a:r>
              <a:rPr lang="en-US" dirty="0"/>
              <a:t>7</a:t>
            </a:r>
            <a:r>
              <a:rPr lang="en-US" dirty="0" smtClean="0"/>
              <a:t>: Judicial Review of Agency Action</a:t>
            </a:r>
          </a:p>
          <a:p>
            <a:pPr lvl="1"/>
            <a:r>
              <a:rPr lang="en-US" smtClean="0"/>
              <a:t>Lecture 2: </a:t>
            </a:r>
            <a:r>
              <a:rPr lang="en-US"/>
              <a:t>Judicial Review of Agency Factual Conclusions</a:t>
            </a:r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err="1"/>
              <a:t>Ass'n</a:t>
            </a:r>
            <a:r>
              <a:rPr lang="en-US" sz="3200" i="1" dirty="0"/>
              <a:t> of Data Processing Serv. Orgs., Inc. v. Bd. of Governors of the Federal Reserve System</a:t>
            </a:r>
            <a:r>
              <a:rPr lang="en-US" sz="32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Background:</a:t>
            </a:r>
          </a:p>
          <a:p>
            <a:r>
              <a:rPr lang="en-US" dirty="0"/>
              <a:t>The Bank Holding Company Act </a:t>
            </a:r>
            <a:r>
              <a:rPr lang="en-US" dirty="0" smtClean="0"/>
              <a:t>requires all bank </a:t>
            </a:r>
            <a:r>
              <a:rPr lang="en-US" dirty="0"/>
              <a:t>holding companies to seek prior regulatory approval before </a:t>
            </a:r>
            <a:r>
              <a:rPr lang="en-US" dirty="0" smtClean="0"/>
              <a:t>engaging in </a:t>
            </a:r>
            <a:r>
              <a:rPr lang="en-US" dirty="0"/>
              <a:t>nonbanking activities</a:t>
            </a:r>
            <a:r>
              <a:rPr lang="en-US" dirty="0" smtClean="0"/>
              <a:t>. </a:t>
            </a:r>
          </a:p>
          <a:p>
            <a:r>
              <a:rPr lang="en-US" dirty="0"/>
              <a:t>Citicorp applied for authority to engage</a:t>
            </a:r>
            <a:r>
              <a:rPr lang="en-US" dirty="0" smtClean="0"/>
              <a:t>, through </a:t>
            </a:r>
            <a:r>
              <a:rPr lang="en-US" dirty="0"/>
              <a:t>its subsidiary </a:t>
            </a:r>
            <a:r>
              <a:rPr lang="en-US" dirty="0" err="1"/>
              <a:t>Citishare</a:t>
            </a:r>
            <a:r>
              <a:rPr lang="en-US" dirty="0"/>
              <a:t>, in the processing and transmission </a:t>
            </a:r>
            <a:r>
              <a:rPr lang="en-US" dirty="0" smtClean="0"/>
              <a:t>of banking</a:t>
            </a:r>
            <a:r>
              <a:rPr lang="en-US" dirty="0"/>
              <a:t>, financial, and economic related data through timesharing, </a:t>
            </a:r>
            <a:r>
              <a:rPr lang="en-US" dirty="0" smtClean="0"/>
              <a:t>electronic funds </a:t>
            </a:r>
            <a:r>
              <a:rPr lang="en-US" dirty="0"/>
              <a:t>transfer, home banking and other techniques. </a:t>
            </a:r>
            <a:endParaRPr lang="en-US" dirty="0" smtClean="0"/>
          </a:p>
          <a:p>
            <a:r>
              <a:rPr lang="en-US" dirty="0" smtClean="0"/>
              <a:t>The ALJ </a:t>
            </a:r>
            <a:r>
              <a:rPr lang="en-US" dirty="0"/>
              <a:t>decided that the activities proposed by </a:t>
            </a:r>
            <a:r>
              <a:rPr lang="en-US" dirty="0" smtClean="0"/>
              <a:t>Citicorp were </a:t>
            </a:r>
            <a:r>
              <a:rPr lang="en-US" dirty="0"/>
              <a:t>closely related to banking and would produce benefits to </a:t>
            </a:r>
            <a:r>
              <a:rPr lang="en-US" dirty="0" smtClean="0"/>
              <a:t>the public </a:t>
            </a:r>
            <a:r>
              <a:rPr lang="en-US" dirty="0"/>
              <a:t>which would outweigh their costs. The ALJ also </a:t>
            </a:r>
            <a:r>
              <a:rPr lang="en-US" dirty="0" smtClean="0"/>
              <a:t>recommended amendments </a:t>
            </a:r>
            <a:r>
              <a:rPr lang="en-US" dirty="0"/>
              <a:t>to Regulation Y that would permit those activities </a:t>
            </a:r>
            <a:r>
              <a:rPr lang="en-US" dirty="0" smtClean="0"/>
              <a:t>contained in </a:t>
            </a:r>
            <a:r>
              <a:rPr lang="en-US" dirty="0"/>
              <a:t>the Citicorp application. </a:t>
            </a:r>
            <a:endParaRPr lang="en-US" dirty="0" smtClean="0"/>
          </a:p>
          <a:p>
            <a:r>
              <a:rPr lang="en-US" dirty="0" smtClean="0"/>
              <a:t>The Board </a:t>
            </a:r>
            <a:r>
              <a:rPr lang="en-US" dirty="0"/>
              <a:t>adopted the </a:t>
            </a:r>
            <a:r>
              <a:rPr lang="en-US" dirty="0" smtClean="0"/>
              <a:t>ALJ’s recommendation </a:t>
            </a:r>
            <a:r>
              <a:rPr lang="en-US" dirty="0"/>
              <a:t>to approve the Citicorp application, with certain restrictions</a:t>
            </a:r>
            <a:r>
              <a:rPr lang="en-US" dirty="0" smtClean="0"/>
              <a:t>. The Association of Data Processing Serv. Orgs. filed </a:t>
            </a:r>
            <a:r>
              <a:rPr lang="en-US" dirty="0"/>
              <a:t>petitions for review.</a:t>
            </a:r>
          </a:p>
        </p:txBody>
      </p:sp>
    </p:spTree>
    <p:extLst>
      <p:ext uri="{BB962C8B-B14F-4D97-AF65-F5344CB8AC3E}">
        <p14:creationId xmlns:p14="http://schemas.microsoft.com/office/powerpoint/2010/main" xmlns="" val="3314368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err="1"/>
              <a:t>Ass'n</a:t>
            </a:r>
            <a:r>
              <a:rPr lang="en-US" sz="3200" i="1" dirty="0"/>
              <a:t> of Data Processing Serv. Orgs., Inc. v. Bd. of Governors of the Federal Reserve System</a:t>
            </a:r>
            <a:r>
              <a:rPr lang="en-US" sz="32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Issue:  What is the appropriate standard of review for the Board’s decision? </a:t>
            </a:r>
          </a:p>
          <a:p>
            <a:r>
              <a:rPr lang="en-US" dirty="0" smtClean="0"/>
              <a:t>The appeals </a:t>
            </a:r>
            <a:r>
              <a:rPr lang="en-US" dirty="0"/>
              <a:t>call for </a:t>
            </a:r>
            <a:r>
              <a:rPr lang="en-US" dirty="0" smtClean="0"/>
              <a:t>the court to </a:t>
            </a:r>
            <a:r>
              <a:rPr lang="en-US" dirty="0"/>
              <a:t>review </a:t>
            </a:r>
            <a:r>
              <a:rPr lang="en-US" dirty="0" smtClean="0"/>
              <a:t>both an </a:t>
            </a:r>
            <a:r>
              <a:rPr lang="en-US" dirty="0"/>
              <a:t>on-the-record adjudication and an informal notice and comment rulemaking.</a:t>
            </a:r>
          </a:p>
          <a:p>
            <a:r>
              <a:rPr lang="en-US" dirty="0" smtClean="0"/>
              <a:t>The Association of Data Processing contends </a:t>
            </a:r>
            <a:r>
              <a:rPr lang="en-US" dirty="0"/>
              <a:t>that the substantial evidence standard</a:t>
            </a:r>
            <a:r>
              <a:rPr lang="en-US" dirty="0" smtClean="0"/>
              <a:t>, should govern our </a:t>
            </a:r>
            <a:r>
              <a:rPr lang="en-US" dirty="0"/>
              <a:t>review of both orders. </a:t>
            </a:r>
            <a:endParaRPr lang="en-US" dirty="0" smtClean="0"/>
          </a:p>
          <a:p>
            <a:r>
              <a:rPr lang="en-US" dirty="0" smtClean="0"/>
              <a:t>Citicorp </a:t>
            </a:r>
            <a:r>
              <a:rPr lang="en-US" dirty="0"/>
              <a:t>contends that while the substantial evidence </a:t>
            </a:r>
            <a:r>
              <a:rPr lang="en-US" dirty="0" smtClean="0"/>
              <a:t>standard should </a:t>
            </a:r>
            <a:r>
              <a:rPr lang="en-US" dirty="0"/>
              <a:t>govern review of the Citicorp order, Regulation Y should </a:t>
            </a:r>
            <a:r>
              <a:rPr lang="en-US" dirty="0" smtClean="0"/>
              <a:t>be upset </a:t>
            </a:r>
            <a:r>
              <a:rPr lang="en-US" dirty="0"/>
              <a:t>only if arbitrary or capricious. </a:t>
            </a:r>
          </a:p>
        </p:txBody>
      </p:sp>
    </p:spTree>
    <p:extLst>
      <p:ext uri="{BB962C8B-B14F-4D97-AF65-F5344CB8AC3E}">
        <p14:creationId xmlns:p14="http://schemas.microsoft.com/office/powerpoint/2010/main" xmlns="" val="3440956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i="1" dirty="0" err="1"/>
              <a:t>Ass'n</a:t>
            </a:r>
            <a:r>
              <a:rPr lang="en-US" sz="3200" i="1" dirty="0"/>
              <a:t> of Data Processing Serv. Orgs., Inc. v. Bd. of Governors of the Federal Reserve System</a:t>
            </a:r>
            <a:r>
              <a:rPr lang="en-US" sz="32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Holding: The “substantial </a:t>
            </a:r>
            <a:r>
              <a:rPr lang="en-US" dirty="0"/>
              <a:t>evidence</a:t>
            </a:r>
            <a:r>
              <a:rPr lang="en-US" dirty="0" smtClean="0"/>
              <a:t>” requirement </a:t>
            </a:r>
            <a:r>
              <a:rPr lang="en-US" dirty="0"/>
              <a:t>applicable to our review here demands </a:t>
            </a:r>
            <a:r>
              <a:rPr lang="en-US" dirty="0" smtClean="0"/>
              <a:t>factual </a:t>
            </a:r>
            <a:r>
              <a:rPr lang="en-US" dirty="0"/>
              <a:t>support no different from that demanded by the substantial </a:t>
            </a:r>
            <a:r>
              <a:rPr lang="en-US" dirty="0" smtClean="0"/>
              <a:t>evidence provision </a:t>
            </a:r>
            <a:r>
              <a:rPr lang="en-US" dirty="0"/>
              <a:t>of the APA, which is in turn no different from that </a:t>
            </a:r>
            <a:r>
              <a:rPr lang="en-US" dirty="0" smtClean="0"/>
              <a:t>demanded by </a:t>
            </a:r>
            <a:r>
              <a:rPr lang="en-US" dirty="0"/>
              <a:t>the arbitrary or capricious standard.</a:t>
            </a:r>
            <a:endParaRPr lang="en-US" dirty="0" smtClean="0"/>
          </a:p>
          <a:p>
            <a:r>
              <a:rPr lang="en-US" dirty="0" smtClean="0"/>
              <a:t>“The ‘scope </a:t>
            </a:r>
            <a:r>
              <a:rPr lang="en-US" dirty="0"/>
              <a:t>of </a:t>
            </a:r>
            <a:r>
              <a:rPr lang="en-US" dirty="0" smtClean="0"/>
              <a:t>review’ </a:t>
            </a:r>
            <a:r>
              <a:rPr lang="en-US" dirty="0"/>
              <a:t>provisions of the APA are cumulative. Thus, </a:t>
            </a:r>
            <a:r>
              <a:rPr lang="en-US" dirty="0" smtClean="0"/>
              <a:t>an agency </a:t>
            </a:r>
            <a:r>
              <a:rPr lang="en-US" dirty="0"/>
              <a:t>action which is supported by the required substantial </a:t>
            </a:r>
            <a:r>
              <a:rPr lang="en-US" dirty="0" smtClean="0"/>
              <a:t>evidence may </a:t>
            </a:r>
            <a:r>
              <a:rPr lang="en-US" dirty="0"/>
              <a:t>in another regard be </a:t>
            </a:r>
            <a:r>
              <a:rPr lang="en-US" dirty="0" smtClean="0"/>
              <a:t>‘arbitrary</a:t>
            </a:r>
            <a:r>
              <a:rPr lang="en-US" dirty="0"/>
              <a:t>, capricious, an abuse of discretion, </a:t>
            </a:r>
            <a:r>
              <a:rPr lang="en-US" dirty="0" smtClean="0"/>
              <a:t>or otherwise </a:t>
            </a:r>
            <a:r>
              <a:rPr lang="en-US" dirty="0"/>
              <a:t>not in accordance with </a:t>
            </a:r>
            <a:r>
              <a:rPr lang="en-US" dirty="0" smtClean="0"/>
              <a:t>law.’” (CB 496)</a:t>
            </a:r>
          </a:p>
          <a:p>
            <a:r>
              <a:rPr lang="en-US" dirty="0" smtClean="0"/>
              <a:t>For </a:t>
            </a:r>
            <a:r>
              <a:rPr lang="en-US" dirty="0"/>
              <a:t>(most) circumstances the "arbitrary and capricious" standard and the "substantial evidence" standards of APA § 706 serve the same function, because something cannot be a "'</a:t>
            </a:r>
            <a:r>
              <a:rPr lang="en-US" dirty="0" err="1"/>
              <a:t>nonarbitrary</a:t>
            </a:r>
            <a:r>
              <a:rPr lang="en-US" dirty="0"/>
              <a:t>' factual judgment [and be] supported only by evidence that is not substantial . . ."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97428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Review of Formal Proceedings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smtClean="0"/>
              <a:t>“The </a:t>
            </a:r>
            <a:r>
              <a:rPr lang="en-US" sz="3000" dirty="0"/>
              <a:t>reviewing court </a:t>
            </a:r>
            <a:r>
              <a:rPr lang="en-US" sz="3000" dirty="0" smtClean="0"/>
              <a:t>shall </a:t>
            </a:r>
            <a:r>
              <a:rPr lang="en-US" sz="3000" dirty="0"/>
              <a:t>hold unlawful and set </a:t>
            </a:r>
            <a:r>
              <a:rPr lang="en-US" sz="3000" dirty="0" smtClean="0"/>
              <a:t>aside agency </a:t>
            </a:r>
            <a:r>
              <a:rPr lang="en-US" sz="3000" dirty="0"/>
              <a:t>action, findings, and conclusions found to be </a:t>
            </a:r>
            <a:r>
              <a:rPr lang="en-US" sz="3000" dirty="0" smtClean="0"/>
              <a:t>unsupported by </a:t>
            </a:r>
            <a:r>
              <a:rPr lang="en-US" sz="3000" dirty="0"/>
              <a:t>substantial evidence in a case subject to sections 556 and 557 of </a:t>
            </a:r>
            <a:r>
              <a:rPr lang="en-US" sz="3000" dirty="0" smtClean="0"/>
              <a:t>this title </a:t>
            </a:r>
            <a:r>
              <a:rPr lang="en-US" sz="3000" dirty="0"/>
              <a:t>or otherwise reviewed on the record of an agency hearing provided </a:t>
            </a:r>
            <a:r>
              <a:rPr lang="en-US" sz="3000" dirty="0" smtClean="0"/>
              <a:t>by statute. </a:t>
            </a:r>
            <a:r>
              <a:rPr lang="en-US" sz="3000" dirty="0"/>
              <a:t>In making the foregoing determinations, the court shall </a:t>
            </a:r>
            <a:r>
              <a:rPr lang="en-US" sz="3000" dirty="0" smtClean="0"/>
              <a:t>review the </a:t>
            </a:r>
            <a:r>
              <a:rPr lang="en-US" sz="3000" dirty="0"/>
              <a:t>whole record or those parts of it cited by a party, and due </a:t>
            </a:r>
            <a:r>
              <a:rPr lang="en-US" sz="3000" dirty="0" smtClean="0"/>
              <a:t>account shall </a:t>
            </a:r>
            <a:r>
              <a:rPr lang="en-US" sz="3000" dirty="0"/>
              <a:t>be taken of the rule of prejudicial error</a:t>
            </a:r>
            <a:r>
              <a:rPr lang="en-US" sz="3000" dirty="0" smtClean="0"/>
              <a:t>.” </a:t>
            </a:r>
            <a:r>
              <a:rPr lang="en-US" sz="3000" dirty="0"/>
              <a:t>5 U.S.C. § </a:t>
            </a:r>
            <a:r>
              <a:rPr lang="en-US" sz="3000" dirty="0" smtClean="0"/>
              <a:t>706 </a:t>
            </a:r>
          </a:p>
        </p:txBody>
      </p:sp>
    </p:spTree>
    <p:extLst>
      <p:ext uri="{BB962C8B-B14F-4D97-AF65-F5344CB8AC3E}">
        <p14:creationId xmlns:p14="http://schemas.microsoft.com/office/powerpoint/2010/main" xmlns="" val="400432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Universal Camera Corp. v. NLRB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Background</a:t>
            </a:r>
          </a:p>
          <a:p>
            <a:r>
              <a:rPr lang="en-US" dirty="0"/>
              <a:t>The Court of Appeals for the Second Circuit granted enforcement of an order directing Universal Camera Corporation </a:t>
            </a:r>
            <a:r>
              <a:rPr lang="en-US" dirty="0" smtClean="0"/>
              <a:t>to </a:t>
            </a:r>
            <a:r>
              <a:rPr lang="en-US" dirty="0"/>
              <a:t>reinstate an employee with back pay who was discharged because he gave testimony under the Wagner </a:t>
            </a:r>
            <a:r>
              <a:rPr lang="en-US" dirty="0" smtClean="0"/>
              <a:t>Act, </a:t>
            </a:r>
            <a:r>
              <a:rPr lang="en-US" dirty="0"/>
              <a:t>and cease and desist from discriminating against any employee who files charges or gives testimony under the Act. </a:t>
            </a:r>
            <a:endParaRPr lang="en-US" dirty="0" smtClean="0"/>
          </a:p>
          <a:p>
            <a:r>
              <a:rPr lang="en-US" dirty="0" smtClean="0"/>
              <a:t>The Court of Appeals for the Sixth Circuit had a conflicting opinion, and the Supreme Court took the case to settle the different conclusions about the Act among the lower courts. 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22984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Universal Camera Corp. v. NLRB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Issue:  </a:t>
            </a:r>
            <a:r>
              <a:rPr lang="en-US" dirty="0"/>
              <a:t>What was the effect of the Administrative Procedure Act and the Taft-Hartley </a:t>
            </a:r>
            <a:r>
              <a:rPr lang="en-US" dirty="0" smtClean="0"/>
              <a:t>Act (amending the Wagner Act) </a:t>
            </a:r>
            <a:r>
              <a:rPr lang="en-US" dirty="0"/>
              <a:t>on the duty of the Court of Appeals when called upon to review orders </a:t>
            </a:r>
            <a:r>
              <a:rPr lang="en-US" dirty="0" smtClean="0"/>
              <a:t>of </a:t>
            </a:r>
            <a:r>
              <a:rPr lang="en-US" dirty="0"/>
              <a:t>the National Labor Relations </a:t>
            </a:r>
            <a:r>
              <a:rPr lang="en-US" dirty="0" smtClean="0"/>
              <a:t>Board? </a:t>
            </a:r>
          </a:p>
          <a:p>
            <a:r>
              <a:rPr lang="en-US" dirty="0"/>
              <a:t>The APA and Taft-Hartley Act direct that courts assume more responsibility for the reasonableness and fairness of Labor Board decisions than in the past - </a:t>
            </a:r>
            <a:r>
              <a:rPr lang="en-US" dirty="0" smtClean="0"/>
              <a:t>the </a:t>
            </a:r>
            <a:r>
              <a:rPr lang="en-US" dirty="0"/>
              <a:t>responsibility placed on the Board by the Labor Management Relations Act does not make its decision unreviewable.</a:t>
            </a:r>
          </a:p>
        </p:txBody>
      </p:sp>
    </p:spTree>
    <p:extLst>
      <p:ext uri="{BB962C8B-B14F-4D97-AF65-F5344CB8AC3E}">
        <p14:creationId xmlns:p14="http://schemas.microsoft.com/office/powerpoint/2010/main" xmlns="" val="2733991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Universal Camera Corp. v. NLRB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700" dirty="0" smtClean="0"/>
              <a:t>Holding:  The standard </a:t>
            </a:r>
            <a:r>
              <a:rPr lang="en-US" sz="2700" dirty="0"/>
              <a:t>of proof specifically required of the Labor Board by the </a:t>
            </a:r>
            <a:r>
              <a:rPr lang="en-US" sz="2700" dirty="0" smtClean="0"/>
              <a:t>Taft–Hartley </a:t>
            </a:r>
            <a:r>
              <a:rPr lang="en-US" sz="2700" dirty="0"/>
              <a:t>Act is the same as that to be exacted by courts reviewing </a:t>
            </a:r>
            <a:r>
              <a:rPr lang="en-US" sz="2700" dirty="0" smtClean="0"/>
              <a:t>every administrative </a:t>
            </a:r>
            <a:r>
              <a:rPr lang="en-US" sz="2700" dirty="0"/>
              <a:t>action subject to the Administrative Procedure </a:t>
            </a:r>
            <a:r>
              <a:rPr lang="en-US" sz="2700" dirty="0" smtClean="0"/>
              <a:t>Act (the substantial evidence test).</a:t>
            </a: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300" dirty="0"/>
              <a:t>The "substantial evidence" test under § 706 of the APA is less deferential than that afforded a jury, but more deferential than the "clearly erroneous" </a:t>
            </a:r>
            <a:r>
              <a:rPr lang="en-US" sz="2300" dirty="0" smtClean="0"/>
              <a:t>standard.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This </a:t>
            </a:r>
            <a:r>
              <a:rPr lang="en-US" sz="1900" dirty="0"/>
              <a:t>remains an unclear </a:t>
            </a:r>
            <a:r>
              <a:rPr lang="en-US" sz="1900" dirty="0" smtClean="0"/>
              <a:t>standard, </a:t>
            </a:r>
            <a:r>
              <a:rPr lang="en-US" sz="1900" dirty="0"/>
              <a:t>but may </a:t>
            </a:r>
            <a:r>
              <a:rPr lang="en-US" sz="1900" u="sng" dirty="0" smtClean="0"/>
              <a:t>possibly</a:t>
            </a:r>
            <a:r>
              <a:rPr lang="en-US" sz="1900" dirty="0" smtClean="0"/>
              <a:t> be </a:t>
            </a:r>
            <a:r>
              <a:rPr lang="en-US" sz="1900" dirty="0"/>
              <a:t>manageable by concluding that a reviewing court will take seriously any persuasive argument that an administrative action is not supported by "substantial evidence" but will not conduct full </a:t>
            </a:r>
            <a:r>
              <a:rPr lang="en-US" sz="1900" i="1" dirty="0"/>
              <a:t>de novo</a:t>
            </a:r>
            <a:r>
              <a:rPr lang="en-US" sz="1900" dirty="0"/>
              <a:t> review.  </a:t>
            </a:r>
            <a:endParaRPr lang="en-US" sz="1900" dirty="0" smtClean="0"/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300" dirty="0" smtClean="0"/>
              <a:t>The </a:t>
            </a:r>
            <a:r>
              <a:rPr lang="en-US" sz="2300" dirty="0"/>
              <a:t>court will, however, ensure that the agency considered the "whole record</a:t>
            </a:r>
            <a:r>
              <a:rPr lang="en-US" sz="2300" dirty="0" smtClean="0"/>
              <a:t>".  </a:t>
            </a:r>
            <a:r>
              <a:rPr lang="en-US" sz="2300" dirty="0"/>
              <a:t>When (rarely) a final agency action deviates from the finding of an initial agency adjudicator, the reviewing court must give weight to the </a:t>
            </a:r>
            <a:r>
              <a:rPr lang="en-US" sz="2300" dirty="0" smtClean="0"/>
              <a:t>whole record.</a:t>
            </a:r>
            <a:endParaRPr lang="en-US" sz="2300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436980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Kimm</a:t>
            </a:r>
            <a:r>
              <a:rPr lang="en-US" i="1" dirty="0"/>
              <a:t> v. Dep't of the Treasury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Background: </a:t>
            </a:r>
          </a:p>
          <a:p>
            <a:r>
              <a:rPr lang="en-US" dirty="0" err="1"/>
              <a:t>Kimm</a:t>
            </a:r>
            <a:r>
              <a:rPr lang="en-US" dirty="0"/>
              <a:t> was suspended for willfully using a </a:t>
            </a:r>
            <a:r>
              <a:rPr lang="en-US" dirty="0" smtClean="0"/>
              <a:t>government-owned </a:t>
            </a:r>
            <a:r>
              <a:rPr lang="en-US" dirty="0"/>
              <a:t>vehicle for other than official </a:t>
            </a:r>
            <a:r>
              <a:rPr lang="en-US" dirty="0" smtClean="0"/>
              <a:t>purposes.</a:t>
            </a:r>
          </a:p>
          <a:p>
            <a:r>
              <a:rPr lang="en-US" dirty="0" smtClean="0"/>
              <a:t>As </a:t>
            </a:r>
            <a:r>
              <a:rPr lang="en-US" dirty="0"/>
              <a:t>support for the suspension, the agency cited </a:t>
            </a:r>
            <a:r>
              <a:rPr lang="en-US" dirty="0" err="1"/>
              <a:t>Kimm’s</a:t>
            </a:r>
            <a:r>
              <a:rPr lang="en-US" dirty="0"/>
              <a:t> alleged </a:t>
            </a:r>
            <a:r>
              <a:rPr lang="en-US" dirty="0" smtClean="0"/>
              <a:t>admission to </a:t>
            </a:r>
            <a:r>
              <a:rPr lang="en-US" dirty="0"/>
              <a:t>an agency </a:t>
            </a:r>
            <a:r>
              <a:rPr lang="en-US" dirty="0" smtClean="0"/>
              <a:t>investigator. </a:t>
            </a:r>
            <a:r>
              <a:rPr lang="en-US" dirty="0" err="1" smtClean="0"/>
              <a:t>Kimm</a:t>
            </a:r>
            <a:r>
              <a:rPr lang="en-US" dirty="0" smtClean="0"/>
              <a:t> </a:t>
            </a:r>
            <a:r>
              <a:rPr lang="en-US" dirty="0"/>
              <a:t>was accordingly suspended</a:t>
            </a:r>
            <a:r>
              <a:rPr lang="en-US" dirty="0" smtClean="0"/>
              <a:t>.</a:t>
            </a:r>
          </a:p>
          <a:p>
            <a:r>
              <a:rPr lang="en-US" dirty="0"/>
              <a:t>In an initial </a:t>
            </a:r>
            <a:r>
              <a:rPr lang="en-US" dirty="0" smtClean="0"/>
              <a:t>decision, </a:t>
            </a:r>
            <a:r>
              <a:rPr lang="en-US" dirty="0"/>
              <a:t>the AJ reversed </a:t>
            </a:r>
            <a:r>
              <a:rPr lang="en-US" dirty="0" smtClean="0"/>
              <a:t>the agency’s </a:t>
            </a:r>
            <a:r>
              <a:rPr lang="en-US" dirty="0"/>
              <a:t>action, holding that the agency failed to prove by </a:t>
            </a:r>
            <a:r>
              <a:rPr lang="en-US" dirty="0" smtClean="0"/>
              <a:t>preponderant evidence </a:t>
            </a:r>
            <a:r>
              <a:rPr lang="en-US" dirty="0"/>
              <a:t>that </a:t>
            </a:r>
            <a:r>
              <a:rPr lang="en-US" dirty="0" err="1"/>
              <a:t>Kimm</a:t>
            </a:r>
            <a:r>
              <a:rPr lang="en-US" dirty="0"/>
              <a:t> willfully used his GOV for other than official </a:t>
            </a:r>
            <a:r>
              <a:rPr lang="en-US" dirty="0" smtClean="0"/>
              <a:t>reasons. The </a:t>
            </a:r>
            <a:r>
              <a:rPr lang="en-US" dirty="0"/>
              <a:t>agency petitioned the full board for review </a:t>
            </a:r>
            <a:r>
              <a:rPr lang="en-US" dirty="0" smtClean="0"/>
              <a:t>of the </a:t>
            </a:r>
            <a:r>
              <a:rPr lang="en-US" dirty="0"/>
              <a:t>initial decision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 review, the board </a:t>
            </a:r>
            <a:r>
              <a:rPr lang="en-US" dirty="0"/>
              <a:t>concluded that “more likely than not, [</a:t>
            </a:r>
            <a:r>
              <a:rPr lang="en-US" dirty="0" err="1"/>
              <a:t>Kimm’s</a:t>
            </a:r>
            <a:r>
              <a:rPr lang="en-US" dirty="0"/>
              <a:t>] use of his </a:t>
            </a:r>
            <a:r>
              <a:rPr lang="en-US" dirty="0" smtClean="0"/>
              <a:t>GOV constitutes </a:t>
            </a:r>
            <a:r>
              <a:rPr lang="en-US" dirty="0"/>
              <a:t>willful misuse.”  </a:t>
            </a:r>
            <a:r>
              <a:rPr lang="en-US" dirty="0" err="1" smtClean="0"/>
              <a:t>Kimm</a:t>
            </a:r>
            <a:r>
              <a:rPr lang="en-US" dirty="0" smtClean="0"/>
              <a:t> </a:t>
            </a:r>
            <a:r>
              <a:rPr lang="en-US" dirty="0"/>
              <a:t>petitioned for review of the board’s </a:t>
            </a:r>
            <a:r>
              <a:rPr lang="en-US" dirty="0" smtClean="0"/>
              <a:t>final decision.</a:t>
            </a:r>
          </a:p>
        </p:txBody>
      </p:sp>
    </p:spTree>
    <p:extLst>
      <p:ext uri="{BB962C8B-B14F-4D97-AF65-F5344CB8AC3E}">
        <p14:creationId xmlns:p14="http://schemas.microsoft.com/office/powerpoint/2010/main" xmlns="" val="3126741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Kimm</a:t>
            </a:r>
            <a:r>
              <a:rPr lang="en-US" i="1" dirty="0"/>
              <a:t> v. Dep't of the </a:t>
            </a:r>
            <a:r>
              <a:rPr lang="en-US" i="1" dirty="0" smtClean="0"/>
              <a:t>Treasury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Issue: </a:t>
            </a:r>
            <a:r>
              <a:rPr lang="en-US" dirty="0"/>
              <a:t>Was the Board’s decision supported by substantial evidence in the record as a whole? </a:t>
            </a:r>
            <a:endParaRPr lang="en-US" dirty="0" smtClean="0"/>
          </a:p>
          <a:p>
            <a:r>
              <a:rPr lang="en-US" sz="2700" dirty="0" smtClean="0"/>
              <a:t>“Our </a:t>
            </a:r>
            <a:r>
              <a:rPr lang="en-US" sz="2700" dirty="0"/>
              <a:t>standard of review for board decisions is governed by </a:t>
            </a:r>
            <a:r>
              <a:rPr lang="en-US" sz="2700" dirty="0" smtClean="0"/>
              <a:t>statute, which </a:t>
            </a:r>
            <a:r>
              <a:rPr lang="en-US" sz="2700" dirty="0"/>
              <a:t>directs us to set aside board actions, findings, or conclusions </a:t>
            </a:r>
            <a:r>
              <a:rPr lang="en-US" sz="2700" dirty="0" smtClean="0"/>
              <a:t>found to </a:t>
            </a:r>
            <a:r>
              <a:rPr lang="en-US" sz="2700" dirty="0"/>
              <a:t>be</a:t>
            </a:r>
            <a:r>
              <a:rPr lang="en-US" sz="2700" dirty="0" smtClean="0"/>
              <a:t>— (</a:t>
            </a:r>
            <a:r>
              <a:rPr lang="en-US" sz="2700" dirty="0"/>
              <a:t>1) arbitrary, capricious, an abuse of discretion, or otherwise </a:t>
            </a:r>
            <a:r>
              <a:rPr lang="en-US" sz="2700" dirty="0" smtClean="0"/>
              <a:t>not in </a:t>
            </a:r>
            <a:r>
              <a:rPr lang="en-US" sz="2700" dirty="0"/>
              <a:t>accordance with law</a:t>
            </a:r>
            <a:r>
              <a:rPr lang="en-US" sz="2700" dirty="0" smtClean="0"/>
              <a:t>; (</a:t>
            </a:r>
            <a:r>
              <a:rPr lang="en-US" sz="2700" dirty="0"/>
              <a:t>2) obtained without procedures required by law, rule, or </a:t>
            </a:r>
            <a:r>
              <a:rPr lang="en-US" sz="2700" dirty="0" smtClean="0"/>
              <a:t>regulation having </a:t>
            </a:r>
            <a:r>
              <a:rPr lang="en-US" sz="2700" dirty="0"/>
              <a:t>been followed; </a:t>
            </a:r>
            <a:r>
              <a:rPr lang="en-US" sz="2700" dirty="0" smtClean="0"/>
              <a:t>or (3</a:t>
            </a:r>
            <a:r>
              <a:rPr lang="en-US" sz="2700" dirty="0"/>
              <a:t>) unsupported by substantial </a:t>
            </a:r>
            <a:r>
              <a:rPr lang="en-US" sz="2700" dirty="0" smtClean="0"/>
              <a:t>evidence . . . </a:t>
            </a:r>
            <a:r>
              <a:rPr lang="en-US" sz="2700" dirty="0"/>
              <a:t>Under this standard, we will reverse the </a:t>
            </a:r>
            <a:r>
              <a:rPr lang="en-US" sz="2700" dirty="0" smtClean="0"/>
              <a:t>board’s decision </a:t>
            </a:r>
            <a:r>
              <a:rPr lang="en-US" sz="2700" dirty="0"/>
              <a:t>if it is not supported by </a:t>
            </a:r>
            <a:r>
              <a:rPr lang="en-US" sz="2700" dirty="0" smtClean="0"/>
              <a:t>‘such </a:t>
            </a:r>
            <a:r>
              <a:rPr lang="en-US" sz="2700" dirty="0"/>
              <a:t>relevant evidence as a </a:t>
            </a:r>
            <a:r>
              <a:rPr lang="en-US" sz="2700" dirty="0" smtClean="0"/>
              <a:t>reasonable mind </a:t>
            </a:r>
            <a:r>
              <a:rPr lang="en-US" sz="2700" dirty="0"/>
              <a:t>might accept as adequate to support a </a:t>
            </a:r>
            <a:r>
              <a:rPr lang="en-US" sz="2700" dirty="0" smtClean="0"/>
              <a:t>conclusion.’” (CB </a:t>
            </a:r>
            <a:r>
              <a:rPr lang="en-US" sz="2700" dirty="0" smtClean="0"/>
              <a:t>478-479</a:t>
            </a:r>
            <a:r>
              <a:rPr lang="en-US" sz="27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799367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Kimm</a:t>
            </a:r>
            <a:r>
              <a:rPr lang="en-US" i="1" dirty="0"/>
              <a:t> v. Dep't of the Treasury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Holding:  The </a:t>
            </a:r>
            <a:r>
              <a:rPr lang="en-US" dirty="0"/>
              <a:t>Board’s determination that </a:t>
            </a:r>
            <a:r>
              <a:rPr lang="en-US" dirty="0" err="1"/>
              <a:t>Kimm</a:t>
            </a:r>
            <a:r>
              <a:rPr lang="en-US" dirty="0"/>
              <a:t> willfully used a GOV for a nonofficial purpose was not supported by substantial </a:t>
            </a:r>
            <a:r>
              <a:rPr lang="en-US" dirty="0" smtClean="0"/>
              <a:t>evidence because it did not support </a:t>
            </a:r>
            <a:r>
              <a:rPr lang="en-US" dirty="0"/>
              <a:t>a finding that </a:t>
            </a:r>
            <a:r>
              <a:rPr lang="en-US" dirty="0" err="1" smtClean="0"/>
              <a:t>Kimm</a:t>
            </a:r>
            <a:r>
              <a:rPr lang="en-US" dirty="0" smtClean="0"/>
              <a:t> </a:t>
            </a:r>
            <a:r>
              <a:rPr lang="en-US" dirty="0"/>
              <a:t>knew or should have known that the use of the vehicle </a:t>
            </a:r>
            <a:r>
              <a:rPr lang="en-US" dirty="0" smtClean="0"/>
              <a:t>would </a:t>
            </a:r>
            <a:r>
              <a:rPr lang="en-US" dirty="0"/>
              <a:t>be held to constitute use for a nonofficial purpose</a:t>
            </a:r>
            <a:r>
              <a:rPr lang="en-US" dirty="0" smtClean="0"/>
              <a:t>.</a:t>
            </a: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3100" i="1" dirty="0" err="1" smtClean="0"/>
              <a:t>Kimm</a:t>
            </a:r>
            <a:r>
              <a:rPr lang="en-US" sz="3100" dirty="0" smtClean="0"/>
              <a:t> </a:t>
            </a:r>
            <a:r>
              <a:rPr lang="en-US" sz="3100" dirty="0"/>
              <a:t>essentially introduces the idea that "substantial evidence" requires "such relevant evidence as a </a:t>
            </a:r>
            <a:r>
              <a:rPr lang="en-US" sz="3100" u="sng" dirty="0"/>
              <a:t>reasonable mind</a:t>
            </a:r>
            <a:r>
              <a:rPr lang="en-US" sz="3100" dirty="0"/>
              <a:t> might accept as adequate to support a conclusion." (CB </a:t>
            </a:r>
            <a:r>
              <a:rPr lang="en-US" sz="3100" dirty="0" smtClean="0"/>
              <a:t>479).</a:t>
            </a:r>
          </a:p>
          <a:p>
            <a:pPr marL="800100" lvl="4" indent="-342900">
              <a:buFont typeface="Wingdings" panose="05000000000000000000" pitchFamily="2" charset="2"/>
              <a:buChar char="Ø"/>
            </a:pPr>
            <a:r>
              <a:rPr lang="en-US" sz="2700" dirty="0" smtClean="0"/>
              <a:t>This </a:t>
            </a:r>
            <a:r>
              <a:rPr lang="en-US" sz="2700" dirty="0"/>
              <a:t>introduction of the "reasonable mind" standard is important</a:t>
            </a:r>
            <a:r>
              <a:rPr lang="en-US" sz="2700" dirty="0" smtClean="0"/>
              <a:t>.</a:t>
            </a:r>
          </a:p>
          <a:p>
            <a:r>
              <a:rPr lang="en-US" sz="3100" dirty="0"/>
              <a:t>The court emphasized that the </a:t>
            </a:r>
            <a:r>
              <a:rPr lang="en-US" sz="3100" dirty="0" smtClean="0"/>
              <a:t>agency </a:t>
            </a:r>
            <a:r>
              <a:rPr lang="en-US" sz="3100" i="1" dirty="0" smtClean="0"/>
              <a:t>failed </a:t>
            </a:r>
            <a:r>
              <a:rPr lang="en-US" sz="3100" i="1" dirty="0"/>
              <a:t>to offer any explanation </a:t>
            </a:r>
            <a:r>
              <a:rPr lang="en-US" sz="3100" dirty="0"/>
              <a:t>for its rejection of the AJ’s findings. </a:t>
            </a:r>
            <a:r>
              <a:rPr lang="en-US" sz="3100" dirty="0" smtClean="0"/>
              <a:t>Agencies</a:t>
            </a:r>
            <a:r>
              <a:rPr lang="en-US" sz="3100" dirty="0"/>
              <a:t> </a:t>
            </a:r>
            <a:r>
              <a:rPr lang="en-US" sz="3100" dirty="0" smtClean="0"/>
              <a:t>must </a:t>
            </a:r>
            <a:r>
              <a:rPr lang="en-US" sz="3100" i="1" dirty="0" smtClean="0"/>
              <a:t>account </a:t>
            </a:r>
            <a:r>
              <a:rPr lang="en-US" sz="3100" i="1" dirty="0"/>
              <a:t>for </a:t>
            </a:r>
            <a:r>
              <a:rPr lang="en-US" sz="3100" dirty="0"/>
              <a:t>the findings of initial adjudicators.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7458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Review of Informal Proceedings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Section 706(2)(E) </a:t>
            </a:r>
            <a:r>
              <a:rPr lang="en-US" dirty="0" smtClean="0"/>
              <a:t>applies </a:t>
            </a:r>
            <a:r>
              <a:rPr lang="en-US" dirty="0"/>
              <a:t>only to formal agency </a:t>
            </a:r>
            <a:r>
              <a:rPr lang="en-US" dirty="0" smtClean="0"/>
              <a:t>proceedings. When agencies find </a:t>
            </a:r>
            <a:r>
              <a:rPr lang="en-US" dirty="0"/>
              <a:t>facts in informal proceedings to </a:t>
            </a:r>
            <a:r>
              <a:rPr lang="en-US" dirty="0" smtClean="0"/>
              <a:t>which the </a:t>
            </a:r>
            <a:r>
              <a:rPr lang="en-US" dirty="0"/>
              <a:t>APA’s substantial evidence test does not </a:t>
            </a:r>
            <a:r>
              <a:rPr lang="en-US" dirty="0" smtClean="0"/>
              <a:t>apply, sometimes </a:t>
            </a:r>
            <a:r>
              <a:rPr lang="en-US" dirty="0"/>
              <a:t>the </a:t>
            </a:r>
            <a:r>
              <a:rPr lang="en-US" dirty="0" smtClean="0"/>
              <a:t>agency’s organic </a:t>
            </a:r>
            <a:r>
              <a:rPr lang="en-US" dirty="0"/>
              <a:t>statute will prescribe a standard of review—most likely </a:t>
            </a:r>
            <a:r>
              <a:rPr lang="en-US" dirty="0" smtClean="0"/>
              <a:t>a “substantial </a:t>
            </a:r>
            <a:r>
              <a:rPr lang="en-US" dirty="0"/>
              <a:t>evidence” </a:t>
            </a:r>
            <a:r>
              <a:rPr lang="en-US" dirty="0" smtClean="0"/>
              <a:t>standard.</a:t>
            </a:r>
          </a:p>
          <a:p>
            <a:r>
              <a:rPr lang="en-US" dirty="0" smtClean="0"/>
              <a:t>The </a:t>
            </a:r>
            <a:r>
              <a:rPr lang="en-US" dirty="0"/>
              <a:t>APA states that reviewing </a:t>
            </a:r>
            <a:r>
              <a:rPr lang="en-US" dirty="0" smtClean="0"/>
              <a:t>courts should </a:t>
            </a:r>
            <a:r>
              <a:rPr lang="en-US" dirty="0"/>
              <a:t>overturn agency action that is “arbitrary, capricious, an abuse </a:t>
            </a:r>
            <a:r>
              <a:rPr lang="en-US" dirty="0" smtClean="0"/>
              <a:t>of </a:t>
            </a:r>
            <a:r>
              <a:rPr lang="en-US" dirty="0"/>
              <a:t>discretion, or otherwise not in accordance with law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4906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6275</TotalTime>
  <Words>1392</Words>
  <Application>Microsoft Office PowerPoint</Application>
  <PresentationFormat>On-screen Show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Administrative Law</vt:lpstr>
      <vt:lpstr>Judicial Review of Formal Proceedings </vt:lpstr>
      <vt:lpstr>Universal Camera Corp. v. NLRB</vt:lpstr>
      <vt:lpstr>Universal Camera Corp. v. NLRB</vt:lpstr>
      <vt:lpstr>Universal Camera Corp. v. NLRB</vt:lpstr>
      <vt:lpstr>Kimm v. Dep't of the Treasury </vt:lpstr>
      <vt:lpstr>Kimm v. Dep't of the Treasury</vt:lpstr>
      <vt:lpstr>Kimm v. Dep't of the Treasury </vt:lpstr>
      <vt:lpstr>Judicial Review of Informal Proceedings</vt:lpstr>
      <vt:lpstr>Ass'n of Data Processing Serv. Orgs., Inc. v. Bd. of Governors of the Federal Reserve System </vt:lpstr>
      <vt:lpstr>Ass'n of Data Processing Serv. Orgs., Inc. v. Bd. of Governors of the Federal Reserve System </vt:lpstr>
      <vt:lpstr>Ass'n of Data Processing Serv. Orgs., Inc. v. Bd. of Governors of the Federal Reserve System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Law</dc:title>
  <dc:creator>Kristin Williams</dc:creator>
  <cp:lastModifiedBy>David Thaw</cp:lastModifiedBy>
  <cp:revision>266</cp:revision>
  <dcterms:created xsi:type="dcterms:W3CDTF">2014-06-13T07:23:28Z</dcterms:created>
  <dcterms:modified xsi:type="dcterms:W3CDTF">2014-12-15T16:54:37Z</dcterms:modified>
</cp:coreProperties>
</file>